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6600"/>
    <a:srgbClr val="990000"/>
    <a:srgbClr val="3399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1" d="100"/>
          <a:sy n="71" d="100"/>
        </p:scale>
        <p:origin x="90"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73C73C31-657A-43F0-904E-451DA009D0BC}" type="datetimeFigureOut">
              <a:rPr lang="es-MX" smtClean="0"/>
              <a:t>23/11/2015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57EC500-FFE9-4D09-B366-96D9998D7064}" type="slidenum">
              <a:rPr lang="es-MX" smtClean="0"/>
              <a:t>‹Nº›</a:t>
            </a:fld>
            <a:endParaRPr lang="es-MX"/>
          </a:p>
        </p:txBody>
      </p:sp>
    </p:spTree>
    <p:extLst>
      <p:ext uri="{BB962C8B-B14F-4D97-AF65-F5344CB8AC3E}">
        <p14:creationId xmlns:p14="http://schemas.microsoft.com/office/powerpoint/2010/main" val="396811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3C73C31-657A-43F0-904E-451DA009D0BC}" type="datetimeFigureOut">
              <a:rPr lang="es-MX" smtClean="0"/>
              <a:t>23/11/2015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57EC500-FFE9-4D09-B366-96D9998D7064}" type="slidenum">
              <a:rPr lang="es-MX" smtClean="0"/>
              <a:t>‹Nº›</a:t>
            </a:fld>
            <a:endParaRPr lang="es-MX"/>
          </a:p>
        </p:txBody>
      </p:sp>
    </p:spTree>
    <p:extLst>
      <p:ext uri="{BB962C8B-B14F-4D97-AF65-F5344CB8AC3E}">
        <p14:creationId xmlns:p14="http://schemas.microsoft.com/office/powerpoint/2010/main" val="228347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3C73C31-657A-43F0-904E-451DA009D0BC}" type="datetimeFigureOut">
              <a:rPr lang="es-MX" smtClean="0"/>
              <a:t>23/11/2015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57EC500-FFE9-4D09-B366-96D9998D7064}" type="slidenum">
              <a:rPr lang="es-MX" smtClean="0"/>
              <a:t>‹Nº›</a:t>
            </a:fld>
            <a:endParaRPr lang="es-MX"/>
          </a:p>
        </p:txBody>
      </p:sp>
    </p:spTree>
    <p:extLst>
      <p:ext uri="{BB962C8B-B14F-4D97-AF65-F5344CB8AC3E}">
        <p14:creationId xmlns:p14="http://schemas.microsoft.com/office/powerpoint/2010/main" val="142704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73C73C31-657A-43F0-904E-451DA009D0BC}" type="datetimeFigureOut">
              <a:rPr lang="es-MX" smtClean="0"/>
              <a:t>23/11/2015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57EC500-FFE9-4D09-B366-96D9998D7064}" type="slidenum">
              <a:rPr lang="es-MX" smtClean="0"/>
              <a:t>‹Nº›</a:t>
            </a:fld>
            <a:endParaRPr lang="es-MX"/>
          </a:p>
        </p:txBody>
      </p:sp>
    </p:spTree>
    <p:extLst>
      <p:ext uri="{BB962C8B-B14F-4D97-AF65-F5344CB8AC3E}">
        <p14:creationId xmlns:p14="http://schemas.microsoft.com/office/powerpoint/2010/main" val="235821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73C73C31-657A-43F0-904E-451DA009D0BC}" type="datetimeFigureOut">
              <a:rPr lang="es-MX" smtClean="0"/>
              <a:t>23/11/2015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C57EC500-FFE9-4D09-B366-96D9998D7064}" type="slidenum">
              <a:rPr lang="es-MX" smtClean="0"/>
              <a:t>‹Nº›</a:t>
            </a:fld>
            <a:endParaRPr lang="es-MX"/>
          </a:p>
        </p:txBody>
      </p:sp>
    </p:spTree>
    <p:extLst>
      <p:ext uri="{BB962C8B-B14F-4D97-AF65-F5344CB8AC3E}">
        <p14:creationId xmlns:p14="http://schemas.microsoft.com/office/powerpoint/2010/main" val="2420645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73C73C31-657A-43F0-904E-451DA009D0BC}" type="datetimeFigureOut">
              <a:rPr lang="es-MX" smtClean="0"/>
              <a:t>23/11/2015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57EC500-FFE9-4D09-B366-96D9998D7064}" type="slidenum">
              <a:rPr lang="es-MX" smtClean="0"/>
              <a:t>‹Nº›</a:t>
            </a:fld>
            <a:endParaRPr lang="es-MX"/>
          </a:p>
        </p:txBody>
      </p:sp>
    </p:spTree>
    <p:extLst>
      <p:ext uri="{BB962C8B-B14F-4D97-AF65-F5344CB8AC3E}">
        <p14:creationId xmlns:p14="http://schemas.microsoft.com/office/powerpoint/2010/main" val="422116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73C73C31-657A-43F0-904E-451DA009D0BC}" type="datetimeFigureOut">
              <a:rPr lang="es-MX" smtClean="0"/>
              <a:t>23/11/2015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C57EC500-FFE9-4D09-B366-96D9998D7064}" type="slidenum">
              <a:rPr lang="es-MX" smtClean="0"/>
              <a:t>‹Nº›</a:t>
            </a:fld>
            <a:endParaRPr lang="es-MX"/>
          </a:p>
        </p:txBody>
      </p:sp>
    </p:spTree>
    <p:extLst>
      <p:ext uri="{BB962C8B-B14F-4D97-AF65-F5344CB8AC3E}">
        <p14:creationId xmlns:p14="http://schemas.microsoft.com/office/powerpoint/2010/main" val="576015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73C73C31-657A-43F0-904E-451DA009D0BC}" type="datetimeFigureOut">
              <a:rPr lang="es-MX" smtClean="0"/>
              <a:t>23/11/2015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C57EC500-FFE9-4D09-B366-96D9998D7064}" type="slidenum">
              <a:rPr lang="es-MX" smtClean="0"/>
              <a:t>‹Nº›</a:t>
            </a:fld>
            <a:endParaRPr lang="es-MX"/>
          </a:p>
        </p:txBody>
      </p:sp>
    </p:spTree>
    <p:extLst>
      <p:ext uri="{BB962C8B-B14F-4D97-AF65-F5344CB8AC3E}">
        <p14:creationId xmlns:p14="http://schemas.microsoft.com/office/powerpoint/2010/main" val="383878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3C73C31-657A-43F0-904E-451DA009D0BC}" type="datetimeFigureOut">
              <a:rPr lang="es-MX" smtClean="0"/>
              <a:t>23/11/2015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C57EC500-FFE9-4D09-B366-96D9998D7064}" type="slidenum">
              <a:rPr lang="es-MX" smtClean="0"/>
              <a:t>‹Nº›</a:t>
            </a:fld>
            <a:endParaRPr lang="es-MX"/>
          </a:p>
        </p:txBody>
      </p:sp>
    </p:spTree>
    <p:extLst>
      <p:ext uri="{BB962C8B-B14F-4D97-AF65-F5344CB8AC3E}">
        <p14:creationId xmlns:p14="http://schemas.microsoft.com/office/powerpoint/2010/main" val="601641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3C73C31-657A-43F0-904E-451DA009D0BC}" type="datetimeFigureOut">
              <a:rPr lang="es-MX" smtClean="0"/>
              <a:t>23/11/2015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57EC500-FFE9-4D09-B366-96D9998D7064}" type="slidenum">
              <a:rPr lang="es-MX" smtClean="0"/>
              <a:t>‹Nº›</a:t>
            </a:fld>
            <a:endParaRPr lang="es-MX"/>
          </a:p>
        </p:txBody>
      </p:sp>
    </p:spTree>
    <p:extLst>
      <p:ext uri="{BB962C8B-B14F-4D97-AF65-F5344CB8AC3E}">
        <p14:creationId xmlns:p14="http://schemas.microsoft.com/office/powerpoint/2010/main" val="342181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73C73C31-657A-43F0-904E-451DA009D0BC}" type="datetimeFigureOut">
              <a:rPr lang="es-MX" smtClean="0"/>
              <a:t>23/11/2015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C57EC500-FFE9-4D09-B366-96D9998D7064}" type="slidenum">
              <a:rPr lang="es-MX" smtClean="0"/>
              <a:t>‹Nº›</a:t>
            </a:fld>
            <a:endParaRPr lang="es-MX"/>
          </a:p>
        </p:txBody>
      </p:sp>
    </p:spTree>
    <p:extLst>
      <p:ext uri="{BB962C8B-B14F-4D97-AF65-F5344CB8AC3E}">
        <p14:creationId xmlns:p14="http://schemas.microsoft.com/office/powerpoint/2010/main" val="835160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73C31-657A-43F0-904E-451DA009D0BC}" type="datetimeFigureOut">
              <a:rPr lang="es-MX" smtClean="0"/>
              <a:t>23/11/2015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EC500-FFE9-4D09-B366-96D9998D7064}" type="slidenum">
              <a:rPr lang="es-MX" smtClean="0"/>
              <a:t>‹Nº›</a:t>
            </a:fld>
            <a:endParaRPr lang="es-MX"/>
          </a:p>
        </p:txBody>
      </p:sp>
    </p:spTree>
    <p:extLst>
      <p:ext uri="{BB962C8B-B14F-4D97-AF65-F5344CB8AC3E}">
        <p14:creationId xmlns:p14="http://schemas.microsoft.com/office/powerpoint/2010/main" val="2878321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380128" y="1122362"/>
            <a:ext cx="7463119" cy="4283355"/>
          </a:xfrm>
        </p:spPr>
        <p:txBody>
          <a:bodyPr>
            <a:normAutofit/>
          </a:bodyPr>
          <a:lstStyle/>
          <a:p>
            <a:r>
              <a:rPr lang="es-MX" sz="4500" b="1" i="1" dirty="0" smtClean="0">
                <a:solidFill>
                  <a:srgbClr val="FF66CC"/>
                </a:solidFill>
                <a:effectLst>
                  <a:outerShdw blurRad="38100" dist="38100" dir="2700000" algn="tl">
                    <a:srgbClr val="000000">
                      <a:alpha val="43137"/>
                    </a:srgbClr>
                  </a:outerShdw>
                </a:effectLst>
                <a:latin typeface="Century Gothic" panose="020B0502020202020204" pitchFamily="34" charset="0"/>
              </a:rPr>
              <a:t>IMPORTANCIA DEL PENSAMIENTO CIENTÍFICO EN LA VIDA COTIDIANA Y SU REPERCUSIÓN EN LA SOCIEDAD</a:t>
            </a:r>
            <a:r>
              <a:rPr lang="es-MX" sz="4500" b="1" dirty="0" smtClean="0">
                <a:solidFill>
                  <a:srgbClr val="FF66CC"/>
                </a:solidFill>
                <a:effectLst>
                  <a:outerShdw blurRad="38100" dist="38100" dir="2700000" algn="tl">
                    <a:srgbClr val="000000">
                      <a:alpha val="43137"/>
                    </a:srgbClr>
                  </a:outerShdw>
                </a:effectLst>
                <a:latin typeface="Century Gothic" panose="020B0502020202020204" pitchFamily="34" charset="0"/>
              </a:rPr>
              <a:t/>
            </a:r>
            <a:br>
              <a:rPr lang="es-MX" sz="4500" b="1" dirty="0" smtClean="0">
                <a:solidFill>
                  <a:srgbClr val="FF66CC"/>
                </a:solidFill>
                <a:effectLst>
                  <a:outerShdw blurRad="38100" dist="38100" dir="2700000" algn="tl">
                    <a:srgbClr val="000000">
                      <a:alpha val="43137"/>
                    </a:srgbClr>
                  </a:outerShdw>
                </a:effectLst>
                <a:latin typeface="Century Gothic" panose="020B0502020202020204" pitchFamily="34" charset="0"/>
              </a:rPr>
            </a:br>
            <a:r>
              <a:rPr lang="es-MX" sz="4500" dirty="0" smtClean="0">
                <a:latin typeface="Century Gothic" panose="020B0502020202020204" pitchFamily="34" charset="0"/>
              </a:rPr>
              <a:t/>
            </a:r>
            <a:br>
              <a:rPr lang="es-MX" sz="4500" dirty="0" smtClean="0">
                <a:latin typeface="Century Gothic" panose="020B0502020202020204" pitchFamily="34" charset="0"/>
              </a:rPr>
            </a:br>
            <a:r>
              <a:rPr lang="es-MX" sz="2200" b="1" dirty="0" smtClean="0">
                <a:latin typeface="Century Gothic" panose="020B0502020202020204" pitchFamily="34" charset="0"/>
              </a:rPr>
              <a:t>-Nadia </a:t>
            </a:r>
            <a:r>
              <a:rPr lang="es-MX" sz="2200" b="1" dirty="0" err="1" smtClean="0">
                <a:latin typeface="Century Gothic" panose="020B0502020202020204" pitchFamily="34" charset="0"/>
              </a:rPr>
              <a:t>Samantha</a:t>
            </a:r>
            <a:r>
              <a:rPr lang="es-MX" sz="2200" b="1" dirty="0" smtClean="0">
                <a:latin typeface="Century Gothic" panose="020B0502020202020204" pitchFamily="34" charset="0"/>
              </a:rPr>
              <a:t> Navarro Hernández </a:t>
            </a:r>
            <a:endParaRPr lang="es-MX" sz="2200" b="1" dirty="0">
              <a:latin typeface="Century Gothic" panose="020B0502020202020204" pitchFamily="34" charset="0"/>
            </a:endParaRPr>
          </a:p>
        </p:txBody>
      </p:sp>
    </p:spTree>
    <p:extLst>
      <p:ext uri="{BB962C8B-B14F-4D97-AF65-F5344CB8AC3E}">
        <p14:creationId xmlns:p14="http://schemas.microsoft.com/office/powerpoint/2010/main" val="3241772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63270" y="0"/>
            <a:ext cx="8579223" cy="6858000"/>
          </a:xfrm>
          <a:solidFill>
            <a:schemeClr val="bg1"/>
          </a:solidFill>
        </p:spPr>
        <p:txBody>
          <a:bodyPr>
            <a:normAutofit lnSpcReduction="10000"/>
          </a:bodyPr>
          <a:lstStyle/>
          <a:p>
            <a:pPr marL="0" indent="0" algn="ctr">
              <a:buNone/>
            </a:pPr>
            <a:endParaRPr lang="es-MX" b="1" i="1" dirty="0" smtClean="0">
              <a:solidFill>
                <a:srgbClr val="FF6600"/>
              </a:solidFill>
              <a:effectLst>
                <a:outerShdw blurRad="38100" dist="38100" dir="2700000" algn="tl">
                  <a:srgbClr val="000000">
                    <a:alpha val="43137"/>
                  </a:srgbClr>
                </a:outerShdw>
              </a:effectLst>
            </a:endParaRPr>
          </a:p>
          <a:p>
            <a:pPr marL="0" indent="0" algn="ctr">
              <a:buNone/>
            </a:pPr>
            <a:r>
              <a:rPr lang="es-MX" b="1" i="1" dirty="0" smtClean="0">
                <a:solidFill>
                  <a:srgbClr val="FF6600"/>
                </a:solidFill>
                <a:effectLst>
                  <a:outerShdw blurRad="38100" dist="38100" dir="2700000" algn="tl">
                    <a:srgbClr val="000000">
                      <a:alpha val="43137"/>
                    </a:srgbClr>
                  </a:outerShdw>
                </a:effectLst>
              </a:rPr>
              <a:t>La ciencia </a:t>
            </a:r>
          </a:p>
          <a:p>
            <a:pPr marL="0" indent="0">
              <a:buNone/>
            </a:pPr>
            <a:r>
              <a:rPr lang="es-MX" dirty="0" smtClean="0"/>
              <a:t>conjunto </a:t>
            </a:r>
            <a:r>
              <a:rPr lang="es-MX" dirty="0"/>
              <a:t>de técnicas y métodos que permiten organizar el </a:t>
            </a:r>
            <a:r>
              <a:rPr lang="es-MX" dirty="0" smtClean="0"/>
              <a:t>conocimiento</a:t>
            </a:r>
            <a:r>
              <a:rPr lang="es-MX" dirty="0"/>
              <a:t> sobre la estructura de hechos objetivos y accesibles a distintos observadores</a:t>
            </a:r>
            <a:r>
              <a:rPr lang="es-MX" dirty="0" smtClean="0"/>
              <a:t>.</a:t>
            </a:r>
          </a:p>
          <a:p>
            <a:pPr marL="0" indent="0">
              <a:buNone/>
            </a:pPr>
            <a:endParaRPr lang="es-MX" dirty="0"/>
          </a:p>
          <a:p>
            <a:pPr marL="0" indent="0">
              <a:buNone/>
            </a:pPr>
            <a:endParaRPr lang="es-MX" dirty="0" smtClean="0"/>
          </a:p>
          <a:p>
            <a:pPr marL="0" indent="0">
              <a:buNone/>
            </a:pPr>
            <a:endParaRPr lang="es-MX" dirty="0"/>
          </a:p>
          <a:p>
            <a:pPr marL="0" indent="0">
              <a:buNone/>
            </a:pPr>
            <a:endParaRPr lang="es-MX" dirty="0" smtClean="0"/>
          </a:p>
          <a:p>
            <a:pPr marL="0" indent="0">
              <a:buNone/>
            </a:pPr>
            <a:endParaRPr lang="es-MX" dirty="0"/>
          </a:p>
          <a:p>
            <a:pPr marL="0" indent="0">
              <a:buNone/>
            </a:pPr>
            <a:endParaRPr lang="es-MX" dirty="0" smtClean="0"/>
          </a:p>
          <a:p>
            <a:pPr marL="0" indent="0" algn="ctr">
              <a:buNone/>
            </a:pPr>
            <a:r>
              <a:rPr lang="es-MX" dirty="0" smtClean="0"/>
              <a:t> </a:t>
            </a:r>
            <a:r>
              <a:rPr lang="es-MX" b="1" i="1" dirty="0" smtClean="0">
                <a:solidFill>
                  <a:srgbClr val="FF6600"/>
                </a:solidFill>
                <a:effectLst>
                  <a:outerShdw blurRad="38100" dist="38100" dir="2700000" algn="tl">
                    <a:srgbClr val="000000">
                      <a:alpha val="43137"/>
                    </a:srgbClr>
                  </a:outerShdw>
                </a:effectLst>
              </a:rPr>
              <a:t>El pensamiento</a:t>
            </a:r>
          </a:p>
          <a:p>
            <a:pPr marL="0" indent="0">
              <a:buNone/>
            </a:pPr>
            <a:r>
              <a:rPr lang="es-MX" dirty="0" smtClean="0"/>
              <a:t>es </a:t>
            </a:r>
            <a:r>
              <a:rPr lang="es-MX" dirty="0"/>
              <a:t>el producto de la mente, aquello traído a la existencia por medio de la actividad intelectual.</a:t>
            </a:r>
            <a:br>
              <a:rPr lang="es-MX" dirty="0"/>
            </a:br>
            <a:endParaRPr lang="es-MX" dirty="0"/>
          </a:p>
        </p:txBody>
      </p:sp>
      <p:pic>
        <p:nvPicPr>
          <p:cNvPr id="1026" name="Picture 2" descr="http://www.soloimagen.net/imagenes-animadas/Ciencia/Cientific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19667" y="2326341"/>
            <a:ext cx="2556897" cy="2114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534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96035" y="0"/>
            <a:ext cx="8579224" cy="6858000"/>
          </a:xfrm>
          <a:solidFill>
            <a:schemeClr val="bg1"/>
          </a:solidFill>
        </p:spPr>
        <p:txBody>
          <a:bodyPr/>
          <a:lstStyle/>
          <a:p>
            <a:pPr marL="0" indent="0" algn="just">
              <a:buNone/>
            </a:pPr>
            <a:r>
              <a:rPr lang="es-MX" dirty="0">
                <a:latin typeface="Century Gothic" panose="020B0502020202020204" pitchFamily="34" charset="0"/>
              </a:rPr>
              <a:t>Es evidente que el ser humano piensa para realizar cualquier tipo de actividad, </a:t>
            </a:r>
            <a:r>
              <a:rPr lang="es-MX" dirty="0" smtClean="0">
                <a:latin typeface="Century Gothic" panose="020B0502020202020204" pitchFamily="34" charset="0"/>
              </a:rPr>
              <a:t>desde</a:t>
            </a:r>
            <a:r>
              <a:rPr lang="es-MX" dirty="0">
                <a:latin typeface="Century Gothic" panose="020B0502020202020204" pitchFamily="34" charset="0"/>
              </a:rPr>
              <a:t> las más sencillas y cotidianas (como elegir qué zapatos utilizará durante el día) hasta las más complejas y abstractas (programar un sistema informático, por ejemplo). La diferencia entre el pensamiento cotidiano y el </a:t>
            </a:r>
            <a:r>
              <a:rPr lang="es-MX" b="1" i="1" dirty="0">
                <a:solidFill>
                  <a:srgbClr val="3399FF"/>
                </a:solidFill>
                <a:effectLst>
                  <a:outerShdw blurRad="38100" dist="38100" dir="2700000" algn="tl">
                    <a:srgbClr val="000000">
                      <a:alpha val="43137"/>
                    </a:srgbClr>
                  </a:outerShdw>
                </a:effectLst>
                <a:latin typeface="Century Gothic" panose="020B0502020202020204" pitchFamily="34" charset="0"/>
              </a:rPr>
              <a:t>pensamiento científico</a:t>
            </a:r>
            <a:r>
              <a:rPr lang="es-MX" dirty="0">
                <a:latin typeface="Century Gothic" panose="020B0502020202020204" pitchFamily="34" charset="0"/>
              </a:rPr>
              <a:t> radica en la profundidad y en los niveles </a:t>
            </a:r>
            <a:r>
              <a:rPr lang="es-MX" dirty="0" smtClean="0">
                <a:latin typeface="Century Gothic" panose="020B0502020202020204" pitchFamily="34" charset="0"/>
              </a:rPr>
              <a:t>de abstracción. </a:t>
            </a:r>
            <a:r>
              <a:rPr lang="es-MX" dirty="0"/>
              <a:t/>
            </a:r>
            <a:br>
              <a:rPr lang="es-MX" dirty="0"/>
            </a:br>
            <a:endParaRPr lang="es-MX" dirty="0"/>
          </a:p>
        </p:txBody>
      </p:sp>
      <p:pic>
        <p:nvPicPr>
          <p:cNvPr id="2050" name="Picture 2" descr="http://3.bp.blogspot.com/-amR2Fn69BFw/T-w0EzexQvI/AAAAAAAABIU/KzwR_CGQgIU/s1600/cerebr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7980" y="3748648"/>
            <a:ext cx="2689950" cy="3109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206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32964" y="0"/>
            <a:ext cx="8686801" cy="6858000"/>
          </a:xfrm>
          <a:solidFill>
            <a:schemeClr val="bg1"/>
          </a:solidFill>
        </p:spPr>
        <p:txBody>
          <a:bodyPr/>
          <a:lstStyle/>
          <a:p>
            <a:pPr marL="0" indent="0" algn="ctr">
              <a:buNone/>
            </a:pPr>
            <a:r>
              <a:rPr lang="es-MX" sz="3000" b="1" dirty="0">
                <a:solidFill>
                  <a:srgbClr val="990000"/>
                </a:solidFill>
                <a:effectLst>
                  <a:outerShdw blurRad="38100" dist="38100" dir="2700000" algn="tl">
                    <a:srgbClr val="000000">
                      <a:alpha val="43137"/>
                    </a:srgbClr>
                  </a:outerShdw>
                </a:effectLst>
                <a:latin typeface="Century Gothic" panose="020B0502020202020204" pitchFamily="34" charset="0"/>
              </a:rPr>
              <a:t>P</a:t>
            </a:r>
            <a:r>
              <a:rPr lang="es-MX" sz="3000" b="1" dirty="0" smtClean="0">
                <a:solidFill>
                  <a:srgbClr val="990000"/>
                </a:solidFill>
                <a:effectLst>
                  <a:outerShdw blurRad="38100" dist="38100" dir="2700000" algn="tl">
                    <a:srgbClr val="000000">
                      <a:alpha val="43137"/>
                    </a:srgbClr>
                  </a:outerShdw>
                </a:effectLst>
                <a:latin typeface="Century Gothic" panose="020B0502020202020204" pitchFamily="34" charset="0"/>
              </a:rPr>
              <a:t>rincipales </a:t>
            </a:r>
            <a:r>
              <a:rPr lang="es-MX" sz="3000" b="1" dirty="0">
                <a:solidFill>
                  <a:srgbClr val="990000"/>
                </a:solidFill>
                <a:effectLst>
                  <a:outerShdw blurRad="38100" dist="38100" dir="2700000" algn="tl">
                    <a:srgbClr val="000000">
                      <a:alpha val="43137"/>
                    </a:srgbClr>
                  </a:outerShdw>
                </a:effectLst>
                <a:latin typeface="Century Gothic" panose="020B0502020202020204" pitchFamily="34" charset="0"/>
              </a:rPr>
              <a:t>características del pensamiento científico </a:t>
            </a:r>
            <a:endParaRPr lang="es-MX" sz="3000" b="1" dirty="0" smtClean="0">
              <a:solidFill>
                <a:srgbClr val="990000"/>
              </a:solidFill>
              <a:effectLst>
                <a:outerShdw blurRad="38100" dist="38100" dir="2700000" algn="tl">
                  <a:srgbClr val="000000">
                    <a:alpha val="43137"/>
                  </a:srgbClr>
                </a:outerShdw>
              </a:effectLst>
              <a:latin typeface="Century Gothic" panose="020B0502020202020204" pitchFamily="34" charset="0"/>
            </a:endParaRPr>
          </a:p>
          <a:p>
            <a:pPr algn="just">
              <a:buFont typeface="Wingdings" panose="05000000000000000000" pitchFamily="2" charset="2"/>
              <a:buChar char="Ø"/>
            </a:pPr>
            <a:r>
              <a:rPr lang="es-MX" b="1" dirty="0" smtClean="0">
                <a:solidFill>
                  <a:srgbClr val="FF6600"/>
                </a:solidFill>
              </a:rPr>
              <a:t>Objetividad:</a:t>
            </a:r>
            <a:r>
              <a:rPr lang="es-MX" dirty="0"/>
              <a:t> </a:t>
            </a:r>
            <a:r>
              <a:rPr lang="es-MX" dirty="0" smtClean="0"/>
              <a:t>se </a:t>
            </a:r>
            <a:r>
              <a:rPr lang="es-MX" dirty="0"/>
              <a:t>toman los hechos tal y como se presentan en la </a:t>
            </a:r>
            <a:r>
              <a:rPr lang="es-MX" dirty="0" smtClean="0"/>
              <a:t>realidad</a:t>
            </a:r>
          </a:p>
          <a:p>
            <a:pPr algn="just">
              <a:buFont typeface="Wingdings" panose="05000000000000000000" pitchFamily="2" charset="2"/>
              <a:buChar char="Ø"/>
            </a:pPr>
            <a:endParaRPr lang="es-MX" dirty="0" smtClean="0"/>
          </a:p>
          <a:p>
            <a:pPr algn="just">
              <a:buFont typeface="Wingdings" panose="05000000000000000000" pitchFamily="2" charset="2"/>
              <a:buChar char="Ø"/>
            </a:pPr>
            <a:r>
              <a:rPr lang="es-MX" b="1" dirty="0" smtClean="0">
                <a:solidFill>
                  <a:srgbClr val="FF6600"/>
                </a:solidFill>
              </a:rPr>
              <a:t>Racionalidad</a:t>
            </a:r>
            <a:r>
              <a:rPr lang="es-MX" dirty="0" smtClean="0">
                <a:solidFill>
                  <a:srgbClr val="FF6600"/>
                </a:solidFill>
              </a:rPr>
              <a:t>: </a:t>
            </a:r>
            <a:r>
              <a:rPr lang="es-MX" dirty="0" smtClean="0"/>
              <a:t>parte </a:t>
            </a:r>
            <a:r>
              <a:rPr lang="es-MX" dirty="0"/>
              <a:t>de principios y </a:t>
            </a:r>
            <a:r>
              <a:rPr lang="es-MX" dirty="0" smtClean="0"/>
              <a:t>leyes</a:t>
            </a:r>
            <a:r>
              <a:rPr lang="es-MX" dirty="0"/>
              <a:t> </a:t>
            </a:r>
            <a:r>
              <a:rPr lang="es-MX" dirty="0" smtClean="0"/>
              <a:t>científicas</a:t>
            </a:r>
          </a:p>
          <a:p>
            <a:pPr algn="just">
              <a:buFont typeface="Wingdings" panose="05000000000000000000" pitchFamily="2" charset="2"/>
              <a:buChar char="Ø"/>
            </a:pPr>
            <a:endParaRPr lang="es-MX" dirty="0" smtClean="0"/>
          </a:p>
          <a:p>
            <a:pPr algn="just">
              <a:buFont typeface="Wingdings" panose="05000000000000000000" pitchFamily="2" charset="2"/>
              <a:buChar char="Ø"/>
            </a:pPr>
            <a:r>
              <a:rPr lang="es-MX" b="1" dirty="0" smtClean="0">
                <a:solidFill>
                  <a:srgbClr val="FF6600"/>
                </a:solidFill>
              </a:rPr>
              <a:t>Sistematicidad</a:t>
            </a:r>
            <a:r>
              <a:rPr lang="es-MX" dirty="0" smtClean="0">
                <a:solidFill>
                  <a:srgbClr val="FF6600"/>
                </a:solidFill>
              </a:rPr>
              <a:t>: </a:t>
            </a:r>
            <a:r>
              <a:rPr lang="es-MX" dirty="0" smtClean="0"/>
              <a:t>el </a:t>
            </a:r>
            <a:r>
              <a:rPr lang="es-MX" dirty="0"/>
              <a:t>conocimiento es ordenado </a:t>
            </a:r>
            <a:r>
              <a:rPr lang="es-MX" dirty="0" smtClean="0"/>
              <a:t>y jerarquizado</a:t>
            </a:r>
            <a:r>
              <a:rPr lang="es-MX" dirty="0"/>
              <a:t/>
            </a:r>
            <a:br>
              <a:rPr lang="es-MX" dirty="0"/>
            </a:br>
            <a:endParaRPr lang="es-MX" dirty="0"/>
          </a:p>
        </p:txBody>
      </p:sp>
      <p:pic>
        <p:nvPicPr>
          <p:cNvPr id="3074" name="Picture 2" descr="http://4.bp.blogspot.com/-t0tKVzaUv44/UpkZSmaFdgI/AAAAAAAAGsI/7pcXIt4kYj8/s1600/go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117" y="4763528"/>
            <a:ext cx="1551322" cy="13414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1.bp.blogspot.com/-_apQCQ9bWHY/UbZuDiiiWMI/AAAAAAAADgo/nC9cVHcv1F4/s1600/racionalidad+josantoni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1130" y="4219621"/>
            <a:ext cx="2409173" cy="242924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globedia.com/imagenes/noticias/2011/6/14/sistematico-y-sistemico_1_74883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072" y="4483987"/>
            <a:ext cx="2536255" cy="1900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799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42246" y="0"/>
            <a:ext cx="8498541" cy="6858000"/>
          </a:xfrm>
          <a:solidFill>
            <a:schemeClr val="bg1"/>
          </a:solidFill>
        </p:spPr>
        <p:txBody>
          <a:bodyPr/>
          <a:lstStyle/>
          <a:p>
            <a:pPr>
              <a:buFont typeface="Wingdings" panose="05000000000000000000" pitchFamily="2" charset="2"/>
              <a:buChar char="Ø"/>
            </a:pPr>
            <a:r>
              <a:rPr lang="es-MX" b="1" dirty="0" smtClean="0">
                <a:solidFill>
                  <a:srgbClr val="FF6600"/>
                </a:solidFill>
              </a:rPr>
              <a:t>Fático</a:t>
            </a:r>
            <a:r>
              <a:rPr lang="es-MX" dirty="0" smtClean="0">
                <a:solidFill>
                  <a:srgbClr val="FF6600"/>
                </a:solidFill>
              </a:rPr>
              <a:t>: </a:t>
            </a:r>
            <a:r>
              <a:rPr lang="es-MX" dirty="0" smtClean="0"/>
              <a:t>los </a:t>
            </a:r>
            <a:r>
              <a:rPr lang="es-MX" dirty="0"/>
              <a:t>hechos que analiza están dados en </a:t>
            </a:r>
            <a:r>
              <a:rPr lang="es-MX" dirty="0" smtClean="0"/>
              <a:t>la </a:t>
            </a:r>
          </a:p>
          <a:p>
            <a:pPr>
              <a:buFont typeface="Wingdings" panose="05000000000000000000" pitchFamily="2" charset="2"/>
              <a:buChar char="Ø"/>
            </a:pPr>
            <a:r>
              <a:rPr lang="es-MX" b="1" dirty="0" smtClean="0">
                <a:solidFill>
                  <a:srgbClr val="FF6600"/>
                </a:solidFill>
              </a:rPr>
              <a:t>Trascendente: </a:t>
            </a:r>
            <a:r>
              <a:rPr lang="es-MX" dirty="0" smtClean="0"/>
              <a:t>va </a:t>
            </a:r>
            <a:r>
              <a:rPr lang="es-MX" dirty="0"/>
              <a:t>más allá de </a:t>
            </a:r>
            <a:r>
              <a:rPr lang="es-MX" dirty="0" smtClean="0"/>
              <a:t>los hechos</a:t>
            </a:r>
          </a:p>
          <a:p>
            <a:pPr>
              <a:buFont typeface="Wingdings" panose="05000000000000000000" pitchFamily="2" charset="2"/>
              <a:buChar char="Ø"/>
            </a:pPr>
            <a:r>
              <a:rPr lang="es-MX" b="1" dirty="0" smtClean="0">
                <a:solidFill>
                  <a:srgbClr val="FF6600"/>
                </a:solidFill>
              </a:rPr>
              <a:t>Analítico</a:t>
            </a:r>
            <a:r>
              <a:rPr lang="es-MX" b="1" dirty="0" smtClean="0"/>
              <a:t>: </a:t>
            </a:r>
            <a:r>
              <a:rPr lang="es-MX" dirty="0" smtClean="0"/>
              <a:t>descompone </a:t>
            </a:r>
            <a:r>
              <a:rPr lang="es-MX" dirty="0"/>
              <a:t>y recompone el </a:t>
            </a:r>
            <a:r>
              <a:rPr lang="es-MX" dirty="0" smtClean="0"/>
              <a:t>todo</a:t>
            </a:r>
          </a:p>
          <a:p>
            <a:pPr>
              <a:buFont typeface="Wingdings" panose="05000000000000000000" pitchFamily="2" charset="2"/>
              <a:buChar char="Ø"/>
            </a:pPr>
            <a:r>
              <a:rPr lang="es-MX" b="1" dirty="0" smtClean="0">
                <a:solidFill>
                  <a:srgbClr val="FF6600"/>
                </a:solidFill>
              </a:rPr>
              <a:t>Preciso</a:t>
            </a:r>
            <a:r>
              <a:rPr lang="es-MX" dirty="0" smtClean="0"/>
              <a:t>: evita </a:t>
            </a:r>
            <a:r>
              <a:rPr lang="es-MX" dirty="0"/>
              <a:t>las </a:t>
            </a:r>
            <a:r>
              <a:rPr lang="es-MX" dirty="0" smtClean="0"/>
              <a:t>vaguedades</a:t>
            </a:r>
          </a:p>
          <a:p>
            <a:pPr>
              <a:buFont typeface="Wingdings" panose="05000000000000000000" pitchFamily="2" charset="2"/>
              <a:buChar char="Ø"/>
            </a:pPr>
            <a:r>
              <a:rPr lang="es-MX" b="1" dirty="0" smtClean="0">
                <a:solidFill>
                  <a:srgbClr val="FF6600"/>
                </a:solidFill>
              </a:rPr>
              <a:t>Simbólico: </a:t>
            </a:r>
            <a:r>
              <a:rPr lang="es-MX" dirty="0" smtClean="0"/>
              <a:t>para </a:t>
            </a:r>
            <a:r>
              <a:rPr lang="es-MX" dirty="0"/>
              <a:t>poder explicarse </a:t>
            </a:r>
            <a:r>
              <a:rPr lang="es-MX" dirty="0" smtClean="0"/>
              <a:t>mejor</a:t>
            </a:r>
            <a:endParaRPr lang="es-MX" dirty="0"/>
          </a:p>
          <a:p>
            <a:pPr>
              <a:buFont typeface="Wingdings" panose="05000000000000000000" pitchFamily="2" charset="2"/>
              <a:buChar char="Ø"/>
            </a:pPr>
            <a:r>
              <a:rPr lang="es-MX" b="1" dirty="0">
                <a:solidFill>
                  <a:srgbClr val="FF6600"/>
                </a:solidFill>
              </a:rPr>
              <a:t>V</a:t>
            </a:r>
            <a:r>
              <a:rPr lang="es-MX" b="1" dirty="0" smtClean="0">
                <a:solidFill>
                  <a:srgbClr val="FF6600"/>
                </a:solidFill>
              </a:rPr>
              <a:t>erificable</a:t>
            </a:r>
            <a:r>
              <a:rPr lang="es-MX" dirty="0" smtClean="0">
                <a:solidFill>
                  <a:srgbClr val="FF6600"/>
                </a:solidFill>
              </a:rPr>
              <a:t>: </a:t>
            </a:r>
            <a:r>
              <a:rPr lang="es-MX" dirty="0" smtClean="0"/>
              <a:t>es </a:t>
            </a:r>
            <a:r>
              <a:rPr lang="es-MX" dirty="0"/>
              <a:t>objeto de la </a:t>
            </a:r>
            <a:r>
              <a:rPr lang="es-MX" dirty="0" smtClean="0"/>
              <a:t>observación</a:t>
            </a:r>
            <a:r>
              <a:rPr lang="es-MX" dirty="0"/>
              <a:t> y la </a:t>
            </a:r>
            <a:r>
              <a:rPr lang="es-MX" dirty="0" smtClean="0"/>
              <a:t>experimentación</a:t>
            </a:r>
          </a:p>
          <a:p>
            <a:pPr>
              <a:buFont typeface="Wingdings" panose="05000000000000000000" pitchFamily="2" charset="2"/>
              <a:buChar char="Ø"/>
            </a:pPr>
            <a:r>
              <a:rPr lang="es-MX" b="1" dirty="0" smtClean="0">
                <a:solidFill>
                  <a:srgbClr val="FF6600"/>
                </a:solidFill>
              </a:rPr>
              <a:t>Metódico</a:t>
            </a:r>
            <a:r>
              <a:rPr lang="es-MX" dirty="0" smtClean="0"/>
              <a:t>: se </a:t>
            </a:r>
            <a:r>
              <a:rPr lang="es-MX" dirty="0"/>
              <a:t>planea y </a:t>
            </a:r>
            <a:r>
              <a:rPr lang="es-MX" dirty="0" smtClean="0"/>
              <a:t>organiza</a:t>
            </a:r>
          </a:p>
          <a:p>
            <a:pPr>
              <a:buFont typeface="Wingdings" panose="05000000000000000000" pitchFamily="2" charset="2"/>
              <a:buChar char="Ø"/>
            </a:pPr>
            <a:r>
              <a:rPr lang="es-MX" b="1" dirty="0" smtClean="0">
                <a:solidFill>
                  <a:srgbClr val="FF6600"/>
                </a:solidFill>
              </a:rPr>
              <a:t>Predictivo</a:t>
            </a:r>
            <a:r>
              <a:rPr lang="es-MX" dirty="0" smtClean="0">
                <a:solidFill>
                  <a:srgbClr val="FF6600"/>
                </a:solidFill>
              </a:rPr>
              <a:t>: </a:t>
            </a:r>
            <a:r>
              <a:rPr lang="es-MX" dirty="0" smtClean="0"/>
              <a:t>desde </a:t>
            </a:r>
            <a:r>
              <a:rPr lang="es-MX" dirty="0"/>
              <a:t>el </a:t>
            </a:r>
            <a:r>
              <a:rPr lang="es-MX" dirty="0" smtClean="0"/>
              <a:t>presente</a:t>
            </a:r>
            <a:r>
              <a:rPr lang="es-MX" dirty="0"/>
              <a:t>, se puede ir al pasado o al </a:t>
            </a:r>
            <a:r>
              <a:rPr lang="es-MX" dirty="0" smtClean="0"/>
              <a:t>futuro</a:t>
            </a:r>
          </a:p>
          <a:p>
            <a:pPr>
              <a:buFont typeface="Wingdings" panose="05000000000000000000" pitchFamily="2" charset="2"/>
              <a:buChar char="Ø"/>
            </a:pPr>
            <a:r>
              <a:rPr lang="es-MX" b="1" dirty="0" smtClean="0">
                <a:solidFill>
                  <a:srgbClr val="FF6600"/>
                </a:solidFill>
              </a:rPr>
              <a:t>Abierto</a:t>
            </a:r>
            <a:r>
              <a:rPr lang="es-MX" dirty="0" smtClean="0">
                <a:solidFill>
                  <a:srgbClr val="FF6600"/>
                </a:solidFill>
              </a:rPr>
              <a:t>:</a:t>
            </a:r>
            <a:r>
              <a:rPr lang="es-MX" dirty="0" smtClean="0"/>
              <a:t> está </a:t>
            </a:r>
            <a:r>
              <a:rPr lang="es-MX" dirty="0"/>
              <a:t>en evolución </a:t>
            </a:r>
            <a:r>
              <a:rPr lang="es-MX" dirty="0" smtClean="0"/>
              <a:t>permanente</a:t>
            </a:r>
          </a:p>
          <a:p>
            <a:pPr>
              <a:buFont typeface="Wingdings" panose="05000000000000000000" pitchFamily="2" charset="2"/>
              <a:buChar char="Ø"/>
            </a:pPr>
            <a:r>
              <a:rPr lang="es-MX" b="1" dirty="0" smtClean="0">
                <a:solidFill>
                  <a:srgbClr val="FF6600"/>
                </a:solidFill>
              </a:rPr>
              <a:t>Útil</a:t>
            </a:r>
            <a:r>
              <a:rPr lang="es-MX" dirty="0" smtClean="0">
                <a:solidFill>
                  <a:srgbClr val="FF6600"/>
                </a:solidFill>
              </a:rPr>
              <a:t>: </a:t>
            </a:r>
            <a:r>
              <a:rPr lang="es-MX" dirty="0" smtClean="0"/>
              <a:t>intenta </a:t>
            </a:r>
            <a:r>
              <a:rPr lang="es-MX" dirty="0"/>
              <a:t>contribuir a la mejora de la </a:t>
            </a:r>
            <a:r>
              <a:rPr lang="es-MX" dirty="0" smtClean="0"/>
              <a:t>sociedad</a:t>
            </a:r>
            <a:r>
              <a:rPr lang="es-MX" dirty="0"/>
              <a:t/>
            </a:r>
            <a:br>
              <a:rPr lang="es-MX" dirty="0"/>
            </a:br>
            <a:r>
              <a:rPr lang="es-MX" dirty="0"/>
              <a:t/>
            </a:r>
            <a:br>
              <a:rPr lang="es-MX" dirty="0"/>
            </a:br>
            <a:endParaRPr lang="es-MX" dirty="0"/>
          </a:p>
        </p:txBody>
      </p:sp>
    </p:spTree>
    <p:extLst>
      <p:ext uri="{BB962C8B-B14F-4D97-AF65-F5344CB8AC3E}">
        <p14:creationId xmlns:p14="http://schemas.microsoft.com/office/powerpoint/2010/main" val="4126124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40541" y="0"/>
            <a:ext cx="8673354" cy="6858000"/>
          </a:xfrm>
          <a:solidFill>
            <a:schemeClr val="bg1"/>
          </a:solidFill>
        </p:spPr>
        <p:txBody>
          <a:bodyPr/>
          <a:lstStyle/>
          <a:p>
            <a:pPr marL="0" indent="0" algn="ctr">
              <a:buNone/>
            </a:pPr>
            <a:r>
              <a:rPr lang="es-MX" b="1" dirty="0" smtClean="0">
                <a:solidFill>
                  <a:srgbClr val="7030A0"/>
                </a:solidFill>
                <a:effectLst>
                  <a:outerShdw blurRad="38100" dist="38100" dir="2700000" algn="tl">
                    <a:srgbClr val="000000">
                      <a:alpha val="43137"/>
                    </a:srgbClr>
                  </a:outerShdw>
                </a:effectLst>
                <a:latin typeface="Century Gothic" panose="020B0502020202020204" pitchFamily="34" charset="0"/>
              </a:rPr>
              <a:t>¿Por qué creo que el pensamiento científico es necesario para la vida diaria? </a:t>
            </a:r>
          </a:p>
          <a:p>
            <a:pPr marL="0" indent="0" algn="just">
              <a:buNone/>
            </a:pPr>
            <a:r>
              <a:rPr lang="es-MX" b="1" dirty="0" smtClean="0">
                <a:latin typeface="Century Gothic" panose="020B0502020202020204" pitchFamily="34" charset="0"/>
              </a:rPr>
              <a:t>El conocimiento científico nos permite ser seres mas racionales, no tomar las cosas superficialmente y creer que esto no tiene ninguna consecuencia. Nos vuelve personas analíticas, capaces de tomar decisiones basadas en este mismo conocimiento. Creo que todos los conceptos que se desarrollan gracias al conocimiento científico son indispensables en la vida del ser humano. </a:t>
            </a:r>
            <a:endParaRPr lang="es-MX" b="1" dirty="0">
              <a:latin typeface="Century Gothic" panose="020B0502020202020204" pitchFamily="34" charset="0"/>
            </a:endParaRPr>
          </a:p>
        </p:txBody>
      </p:sp>
      <p:pic>
        <p:nvPicPr>
          <p:cNvPr id="4098" name="Picture 2" descr="http://thumbs.dreamstime.com/x/ni%C3%B1os-felices-de-la-historieta-del-dibujo-de-la-mano-335935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128" y="4256928"/>
            <a:ext cx="2601072" cy="2601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9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40541" y="0"/>
            <a:ext cx="8659906" cy="6858000"/>
          </a:xfrm>
          <a:solidFill>
            <a:schemeClr val="bg1"/>
          </a:solidFill>
        </p:spPr>
        <p:txBody>
          <a:bodyPr/>
          <a:lstStyle/>
          <a:p>
            <a:pPr marL="0" indent="0" algn="just">
              <a:buNone/>
            </a:pPr>
            <a:r>
              <a:rPr lang="es-MX" dirty="0" smtClean="0"/>
              <a:t>Nos permitirá estar preparados para los diferentes retos que tendremos que enfrentar a lo largo de nuestro desarrollo. </a:t>
            </a:r>
          </a:p>
          <a:p>
            <a:pPr marL="0" indent="0" algn="just">
              <a:buNone/>
            </a:pPr>
            <a:r>
              <a:rPr lang="es-MX" dirty="0" smtClean="0"/>
              <a:t>Una ser incapaz es aquel que no utiliza el pensamiento científico, su lógica, su razonamiento, para enfrentarse a las diferentes situaciones y que solo actúa por actuar sin provocar un verdadero beneficio. </a:t>
            </a:r>
          </a:p>
          <a:p>
            <a:pPr marL="0" indent="0" algn="ctr">
              <a:buNone/>
            </a:pPr>
            <a:r>
              <a:rPr lang="es-MX" sz="3500" b="1" i="1" dirty="0" smtClean="0">
                <a:solidFill>
                  <a:srgbClr val="FF9966"/>
                </a:solidFill>
                <a:effectLst>
                  <a:outerShdw blurRad="38100" dist="38100" dir="2700000" algn="tl">
                    <a:srgbClr val="000000">
                      <a:alpha val="43137"/>
                    </a:srgbClr>
                  </a:outerShdw>
                </a:effectLst>
              </a:rPr>
              <a:t>PERSONAS RACIONALES </a:t>
            </a:r>
          </a:p>
          <a:p>
            <a:pPr marL="0" indent="0" algn="ctr">
              <a:buNone/>
            </a:pPr>
            <a:r>
              <a:rPr lang="es-MX" sz="3500" b="1" i="1" dirty="0" smtClean="0">
                <a:solidFill>
                  <a:srgbClr val="FF9966"/>
                </a:solidFill>
                <a:effectLst>
                  <a:outerShdw blurRad="38100" dist="38100" dir="2700000" algn="tl">
                    <a:srgbClr val="000000">
                      <a:alpha val="43137"/>
                    </a:srgbClr>
                  </a:outerShdw>
                </a:effectLst>
              </a:rPr>
              <a:t>= </a:t>
            </a:r>
          </a:p>
          <a:p>
            <a:pPr marL="0" indent="0" algn="ctr">
              <a:buNone/>
            </a:pPr>
            <a:r>
              <a:rPr lang="es-MX" sz="3500" b="1" i="1" dirty="0" smtClean="0">
                <a:solidFill>
                  <a:srgbClr val="FF9966"/>
                </a:solidFill>
                <a:effectLst>
                  <a:outerShdw blurRad="38100" dist="38100" dir="2700000" algn="tl">
                    <a:srgbClr val="000000">
                      <a:alpha val="43137"/>
                    </a:srgbClr>
                  </a:outerShdw>
                </a:effectLst>
              </a:rPr>
              <a:t>PERSONAS CON CONOCIMIENTO CIENTÍFICO </a:t>
            </a:r>
          </a:p>
          <a:p>
            <a:pPr marL="0" indent="0" algn="just">
              <a:buNone/>
            </a:pPr>
            <a:endParaRPr lang="es-MX" dirty="0" smtClean="0"/>
          </a:p>
          <a:p>
            <a:pPr marL="0" indent="0" algn="just">
              <a:buNone/>
            </a:pPr>
            <a:endParaRPr lang="es-MX" dirty="0"/>
          </a:p>
        </p:txBody>
      </p:sp>
      <p:pic>
        <p:nvPicPr>
          <p:cNvPr id="5122" name="Picture 2" descr="http://lh6.ggpht.com/-ugXK7nGF1Bo/VOpnBl7JmUI/AAAAAAAAZro/6MC9nesrf60/ciencia%252520caracteristicas_thumb%25255B2%25255D.jpg?imgmax=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387" y="4600854"/>
            <a:ext cx="2426757" cy="22571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2.bp.blogspot.com/-JSudW8yVCvQ/Ukm3y6VMfNI/AAAAAAAAC5k/poxQKUuXUbM/s1600/XZXVZ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7669" y="4738826"/>
            <a:ext cx="2314575" cy="1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8624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225</Words>
  <Application>Microsoft Office PowerPoint</Application>
  <PresentationFormat>Panorámica</PresentationFormat>
  <Paragraphs>36</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Calibri</vt:lpstr>
      <vt:lpstr>Calibri Light</vt:lpstr>
      <vt:lpstr>Century Gothic</vt:lpstr>
      <vt:lpstr>Wingdings</vt:lpstr>
      <vt:lpstr>Tema de Office</vt:lpstr>
      <vt:lpstr>IMPORTANCIA DEL PENSAMIENTO CIENTÍFICO EN LA VIDA COTIDIANA Y SU REPERCUSIÓN EN LA SOCIEDAD  -Nadia Samantha Navarro Hernández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IMPORTANCIA DEL PENSAMIENTO CIENTÍFICO EN LA VIDA COTIDIANA Y SU REPERCUSIÓN EN LA SOCIEDAD  -Nadia Samantha Navarro Hernández</dc:title>
  <dc:creator>NORMALISTAS</dc:creator>
  <cp:lastModifiedBy>NORMALISTAS</cp:lastModifiedBy>
  <cp:revision>6</cp:revision>
  <dcterms:created xsi:type="dcterms:W3CDTF">2015-11-23T20:17:40Z</dcterms:created>
  <dcterms:modified xsi:type="dcterms:W3CDTF">2015-11-23T21:00:33Z</dcterms:modified>
</cp:coreProperties>
</file>