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5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20" name="19 Marcador de pie de página"/>
          <p:cNvSpPr>
            <a:spLocks noGrp="1"/>
          </p:cNvSpPr>
          <p:nvPr>
            <p:ph type="ftr" sz="quarter" idx="11"/>
          </p:nvPr>
        </p:nvSpPr>
        <p:spPr/>
        <p:txBody>
          <a:bodyPr/>
          <a:lstStyle>
            <a:extLst/>
          </a:lstStyle>
          <a:p>
            <a:endParaRPr lang="es-ES"/>
          </a:p>
        </p:txBody>
      </p:sp>
      <p:sp>
        <p:nvSpPr>
          <p:cNvPr id="10" name="9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9D357665-FB71-4E7F-9D22-7E3564E3BD02}" type="datetimeFigureOut">
              <a:rPr lang="es-ES" smtClean="0"/>
              <a:pPr/>
              <a:t>30/10/2015</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54DE9D46-9F96-4F72-8120-EEFC7FC4FDC5}" type="slidenum">
              <a:rPr lang="es-ES" smtClean="0"/>
              <a:pPr/>
              <a:t>‹Nº›</a:t>
            </a:fld>
            <a:endParaRPr lang="es-ES"/>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D357665-FB71-4E7F-9D22-7E3564E3BD02}" type="datetimeFigureOut">
              <a:rPr lang="es-ES" smtClean="0"/>
              <a:pPr/>
              <a:t>30/10/2015</a:t>
            </a:fld>
            <a:endParaRPr lang="es-E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ES"/>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4DE9D46-9F96-4F72-8120-EEFC7FC4FDC5}" type="slidenum">
              <a:rPr lang="es-ES" smtClean="0"/>
              <a:pPr/>
              <a:t>‹Nº›</a:t>
            </a:fld>
            <a:endParaRPr lang="es-ES"/>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Documento_de_Microsoft_Word1.docx"/></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package" Target="../embeddings/Documento_de_Microsoft_Word2.docx"/></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428860" y="359898"/>
            <a:ext cx="6410340" cy="1472184"/>
          </a:xfrm>
        </p:spPr>
        <p:txBody>
          <a:bodyPr>
            <a:normAutofit/>
          </a:bodyPr>
          <a:lstStyle/>
          <a:p>
            <a:r>
              <a:rPr lang="es-MX" sz="2000" b="1" dirty="0" smtClean="0"/>
              <a:t>BENEMÉRITA Y CENTENARIA ESCUELA NORMAL DEL ESTADO DE SAN LUIS POTOSÍ</a:t>
            </a:r>
            <a:r>
              <a:rPr lang="es-ES" sz="2000" dirty="0" smtClean="0"/>
              <a:t/>
            </a:r>
            <a:br>
              <a:rPr lang="es-ES" sz="2000" dirty="0" smtClean="0"/>
            </a:br>
            <a:endParaRPr lang="es-ES" sz="2000" dirty="0"/>
          </a:p>
        </p:txBody>
      </p:sp>
      <p:sp>
        <p:nvSpPr>
          <p:cNvPr id="3" name="2 Subtítulo"/>
          <p:cNvSpPr>
            <a:spLocks noGrp="1"/>
          </p:cNvSpPr>
          <p:nvPr>
            <p:ph type="subTitle" idx="1"/>
          </p:nvPr>
        </p:nvSpPr>
        <p:spPr>
          <a:xfrm>
            <a:off x="785786" y="3143248"/>
            <a:ext cx="7978144" cy="1752600"/>
          </a:xfrm>
        </p:spPr>
        <p:txBody>
          <a:bodyPr/>
          <a:lstStyle/>
          <a:p>
            <a:r>
              <a:rPr lang="es-MX" b="1" dirty="0" smtClean="0"/>
              <a:t>CRITERIOS GENERALES DE </a:t>
            </a:r>
            <a:r>
              <a:rPr lang="es-MX" b="1" dirty="0" smtClean="0"/>
              <a:t>ESTILO</a:t>
            </a:r>
            <a:endParaRPr lang="es-ES" dirty="0"/>
          </a:p>
        </p:txBody>
      </p:sp>
      <p:pic>
        <p:nvPicPr>
          <p:cNvPr id="4" name="3 Imagen" descr="Bece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596" y="142852"/>
            <a:ext cx="1785950" cy="278608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lvl="0"/>
            <a:r>
              <a:rPr lang="es-MX" b="1" dirty="0" smtClean="0"/>
              <a:t>Cita de una fuente secundaria</a:t>
            </a:r>
            <a:r>
              <a:rPr lang="es-MX" dirty="0" smtClean="0"/>
              <a:t> </a:t>
            </a:r>
            <a:endParaRPr lang="es-ES" dirty="0" smtClean="0"/>
          </a:p>
          <a:p>
            <a:r>
              <a:rPr lang="es-MX" dirty="0" err="1" smtClean="0"/>
              <a:t>Penagos</a:t>
            </a:r>
            <a:r>
              <a:rPr lang="es-MX" dirty="0" smtClean="0"/>
              <a:t> (cit. por </a:t>
            </a:r>
            <a:r>
              <a:rPr lang="es-MX" dirty="0" err="1" smtClean="0"/>
              <a:t>Sternberg</a:t>
            </a:r>
            <a:r>
              <a:rPr lang="es-MX" dirty="0" smtClean="0"/>
              <a:t>, 2006, p. 23) establece un procedimiento para implementar metodologías creativas en la educación.</a:t>
            </a:r>
            <a:endParaRPr lang="es-ES" dirty="0" smtClean="0"/>
          </a:p>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92500"/>
          </a:bodyPr>
          <a:lstStyle/>
          <a:p>
            <a:r>
              <a:rPr lang="es-MX" b="1" dirty="0" smtClean="0"/>
              <a:t>Cita en bloque</a:t>
            </a:r>
            <a:r>
              <a:rPr lang="es-MX" dirty="0" smtClean="0"/>
              <a:t> (cualquier cita textual de 40 palabras o más) no requiere ningún tipo de comillas para encerrar la cita. Se escribe el texto en bloque, sin comillas, en una línea aparte, con sangría de ½ pulgada.</a:t>
            </a:r>
          </a:p>
          <a:p>
            <a:pPr>
              <a:buNone/>
            </a:pPr>
            <a:endParaRPr lang="es-ES" dirty="0" smtClean="0"/>
          </a:p>
          <a:p>
            <a:r>
              <a:rPr lang="es-MX" dirty="0" smtClean="0"/>
              <a:t>Ejemplo:</a:t>
            </a:r>
            <a:endParaRPr lang="es-ES" dirty="0" smtClean="0"/>
          </a:p>
          <a:p>
            <a:pPr marL="360000" indent="288000">
              <a:buNone/>
            </a:pPr>
            <a:r>
              <a:rPr lang="es-MX" sz="2200" dirty="0" smtClean="0"/>
              <a:t>Myers (2001) afirmó, que la cita mayor de cuarenta palabras, se separa del texto comenzando en una línea y se coloca en forma de bloque, y no se coloca entre comillas. (p.27)</a:t>
            </a:r>
            <a:endParaRPr lang="es-ES" sz="2200" dirty="0" smtClean="0"/>
          </a:p>
          <a:p>
            <a:pPr>
              <a:buNone/>
            </a:pPr>
            <a:endParaRPr lang="es-MX"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lvl="0"/>
            <a:r>
              <a:rPr lang="es-MX" b="1" dirty="0" smtClean="0"/>
              <a:t>Cita con más de tres autores. </a:t>
            </a:r>
            <a:r>
              <a:rPr lang="es-MX" dirty="0" smtClean="0"/>
              <a:t>Cuando hay más de tres autores en una cita, la primera vez se anotan todos en según el orden en la fuente original. En siguientes ocasiones se anota el autor principal seguido por la frase “et al.”</a:t>
            </a:r>
            <a:endParaRPr lang="es-ES" dirty="0" smtClean="0"/>
          </a:p>
          <a:p>
            <a:r>
              <a:rPr lang="es-MX" dirty="0" smtClean="0"/>
              <a:t>Ejemplo:  </a:t>
            </a:r>
          </a:p>
          <a:p>
            <a:r>
              <a:rPr lang="es-MX" dirty="0" smtClean="0"/>
              <a:t>Myers et al.  (2001) mencionan…</a:t>
            </a:r>
            <a:endParaRPr lang="es-ES" dirty="0" smtClean="0"/>
          </a:p>
          <a:p>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1071538" y="1447800"/>
            <a:ext cx="7862150" cy="4800600"/>
          </a:xfrm>
        </p:spPr>
        <p:txBody>
          <a:bodyPr>
            <a:normAutofit lnSpcReduction="10000"/>
          </a:bodyPr>
          <a:lstStyle/>
          <a:p>
            <a:r>
              <a:rPr lang="es-MX" sz="2700" dirty="0" smtClean="0"/>
              <a:t>Las referencias se ponen en orden alfabético. Cada referencia debería constar de cuatro elementos</a:t>
            </a:r>
            <a:r>
              <a:rPr lang="es-MX" sz="2700" smtClean="0"/>
              <a:t>: </a:t>
            </a:r>
          </a:p>
          <a:p>
            <a:r>
              <a:rPr lang="es-MX" sz="2700" smtClean="0"/>
              <a:t>(</a:t>
            </a:r>
            <a:r>
              <a:rPr lang="es-MX" sz="2700" dirty="0" smtClean="0"/>
              <a:t>1)</a:t>
            </a:r>
            <a:r>
              <a:rPr lang="es-MX" sz="2700" b="1" dirty="0" smtClean="0"/>
              <a:t> Autor/Editor</a:t>
            </a:r>
            <a:r>
              <a:rPr lang="es-MX" sz="2700" dirty="0" smtClean="0"/>
              <a:t>, (2) </a:t>
            </a:r>
            <a:r>
              <a:rPr lang="es-MX" sz="2700" b="1" dirty="0" smtClean="0"/>
              <a:t>Fecha</a:t>
            </a:r>
            <a:r>
              <a:rPr lang="es-MX" sz="2700" dirty="0" smtClean="0"/>
              <a:t>, (3) </a:t>
            </a:r>
            <a:r>
              <a:rPr lang="es-MX" sz="2700" b="1" dirty="0" smtClean="0"/>
              <a:t>Título</a:t>
            </a:r>
            <a:r>
              <a:rPr lang="es-MX" sz="2700" dirty="0" smtClean="0"/>
              <a:t>,  (4) </a:t>
            </a:r>
            <a:r>
              <a:rPr lang="es-MX" sz="2700" b="1" dirty="0" smtClean="0"/>
              <a:t>Información de la publicación.  (5) Página o páginas.</a:t>
            </a:r>
          </a:p>
          <a:p>
            <a:pPr>
              <a:buNone/>
            </a:pPr>
            <a:endParaRPr lang="es-ES" sz="2700" dirty="0" smtClean="0"/>
          </a:p>
          <a:p>
            <a:r>
              <a:rPr lang="es-MX" dirty="0" smtClean="0"/>
              <a:t>Ejemplo:</a:t>
            </a:r>
            <a:endParaRPr lang="es-ES" dirty="0" smtClean="0"/>
          </a:p>
          <a:p>
            <a:r>
              <a:rPr lang="es-ES" sz="2500" b="1" dirty="0" smtClean="0"/>
              <a:t>Díaz Barriga, F. (2010); Constructivismo y evaluación </a:t>
            </a:r>
            <a:r>
              <a:rPr lang="es-ES" sz="2500" b="1" dirty="0" err="1" smtClean="0"/>
              <a:t>Psicoeducativa</a:t>
            </a:r>
            <a:r>
              <a:rPr lang="es-ES" sz="2500" b="1" dirty="0" smtClean="0"/>
              <a:t> en </a:t>
            </a:r>
            <a:r>
              <a:rPr lang="es-ES" sz="2500" b="1" i="1" dirty="0" smtClean="0"/>
              <a:t>Estrategias </a:t>
            </a:r>
            <a:r>
              <a:rPr lang="es-ES" sz="2500" b="1" i="1" dirty="0" err="1" smtClean="0"/>
              <a:t>ocentes</a:t>
            </a:r>
            <a:r>
              <a:rPr lang="es-ES" sz="2500" b="1" i="1" dirty="0" smtClean="0"/>
              <a:t> para un Aprendizaje Significativo. </a:t>
            </a:r>
            <a:r>
              <a:rPr lang="es-ES" sz="2500" b="1" dirty="0" smtClean="0"/>
              <a:t>México: McGraw-Hill. Pp. 180-208 </a:t>
            </a:r>
            <a:endParaRPr lang="es-ES" sz="2500" dirty="0" smtClean="0"/>
          </a:p>
          <a:p>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Libro con un autor</a:t>
            </a:r>
            <a:endParaRPr lang="es-ES" dirty="0"/>
          </a:p>
        </p:txBody>
      </p:sp>
      <p:sp>
        <p:nvSpPr>
          <p:cNvPr id="3" name="2 Marcador de contenido"/>
          <p:cNvSpPr>
            <a:spLocks noGrp="1"/>
          </p:cNvSpPr>
          <p:nvPr>
            <p:ph idx="1"/>
          </p:nvPr>
        </p:nvSpPr>
        <p:spPr/>
        <p:txBody>
          <a:bodyPr/>
          <a:lstStyle/>
          <a:p>
            <a:endParaRPr lang="es-ES" dirty="0"/>
          </a:p>
        </p:txBody>
      </p:sp>
      <p:graphicFrame>
        <p:nvGraphicFramePr>
          <p:cNvPr id="21506" name="Object 2"/>
          <p:cNvGraphicFramePr>
            <a:graphicFrameLocks noChangeAspect="1"/>
          </p:cNvGraphicFramePr>
          <p:nvPr/>
        </p:nvGraphicFramePr>
        <p:xfrm>
          <a:off x="1857375" y="2911474"/>
          <a:ext cx="6834555" cy="2874980"/>
        </p:xfrm>
        <a:graphic>
          <a:graphicData uri="http://schemas.openxmlformats.org/presentationml/2006/ole">
            <mc:AlternateContent xmlns:mc="http://schemas.openxmlformats.org/markup-compatibility/2006">
              <mc:Choice xmlns:v="urn:schemas-microsoft-com:vml" Requires="v">
                <p:oleObj spid="_x0000_s21513" name="Documento" r:id="rId4" imgW="5427476" imgH="1034547" progId="Word.Document.12">
                  <p:embed/>
                </p:oleObj>
              </mc:Choice>
              <mc:Fallback>
                <p:oleObj name="Documento" r:id="rId4" imgW="5427476" imgH="1034547" progId="Word.Document.12">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7375" y="2911474"/>
                        <a:ext cx="6834555" cy="2874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Libro con dos autores</a:t>
            </a:r>
            <a:endParaRPr lang="es-ES" dirty="0"/>
          </a:p>
        </p:txBody>
      </p:sp>
      <p:pic>
        <p:nvPicPr>
          <p:cNvPr id="22530" name="Picture 2"/>
          <p:cNvPicPr>
            <a:picLocks noGrp="1" noChangeAspect="1" noChangeArrowheads="1"/>
          </p:cNvPicPr>
          <p:nvPr>
            <p:ph idx="1"/>
          </p:nvPr>
        </p:nvPicPr>
        <p:blipFill>
          <a:blip r:embed="rId2"/>
          <a:srcRect/>
          <a:stretch>
            <a:fillRect/>
          </a:stretch>
        </p:blipFill>
        <p:spPr bwMode="auto">
          <a:xfrm>
            <a:off x="274121" y="1571612"/>
            <a:ext cx="8512721" cy="321470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Libro de autor corporativo </a:t>
            </a:r>
            <a:endParaRPr lang="es-ES" dirty="0"/>
          </a:p>
        </p:txBody>
      </p:sp>
      <p:pic>
        <p:nvPicPr>
          <p:cNvPr id="23554" name="Picture 2"/>
          <p:cNvPicPr>
            <a:picLocks noGrp="1" noChangeAspect="1" noChangeArrowheads="1"/>
          </p:cNvPicPr>
          <p:nvPr>
            <p:ph idx="1"/>
          </p:nvPr>
        </p:nvPicPr>
        <p:blipFill>
          <a:blip r:embed="rId2"/>
          <a:srcRect/>
          <a:stretch>
            <a:fillRect/>
          </a:stretch>
        </p:blipFill>
        <p:spPr bwMode="auto">
          <a:xfrm>
            <a:off x="1285852" y="1714488"/>
            <a:ext cx="6858047" cy="328614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Diccionario o enciclopedia </a:t>
            </a:r>
            <a:endParaRPr lang="es-ES" dirty="0"/>
          </a:p>
        </p:txBody>
      </p:sp>
      <p:sp>
        <p:nvSpPr>
          <p:cNvPr id="3" name="2 Marcador de contenido"/>
          <p:cNvSpPr>
            <a:spLocks noGrp="1"/>
          </p:cNvSpPr>
          <p:nvPr>
            <p:ph idx="1"/>
          </p:nvPr>
        </p:nvSpPr>
        <p:spPr/>
        <p:txBody>
          <a:bodyPr/>
          <a:lstStyle/>
          <a:p>
            <a:endParaRPr lang="es-ES" dirty="0"/>
          </a:p>
        </p:txBody>
      </p:sp>
      <p:graphicFrame>
        <p:nvGraphicFramePr>
          <p:cNvPr id="24578" name="Object 2"/>
          <p:cNvGraphicFramePr>
            <a:graphicFrameLocks noChangeAspect="1"/>
          </p:cNvGraphicFramePr>
          <p:nvPr/>
        </p:nvGraphicFramePr>
        <p:xfrm>
          <a:off x="1428728" y="1928802"/>
          <a:ext cx="6888572" cy="4000528"/>
        </p:xfrm>
        <a:graphic>
          <a:graphicData uri="http://schemas.openxmlformats.org/presentationml/2006/ole">
            <mc:AlternateContent xmlns:mc="http://schemas.openxmlformats.org/markup-compatibility/2006">
              <mc:Choice xmlns:v="urn:schemas-microsoft-com:vml" Requires="v">
                <p:oleObj spid="_x0000_s24585" name="Documento" r:id="rId4" imgW="5427476" imgH="1034547" progId="Word.Document.12">
                  <p:embed/>
                </p:oleObj>
              </mc:Choice>
              <mc:Fallback>
                <p:oleObj name="Documento" r:id="rId4" imgW="5427476" imgH="1034547" progId="Word.Document.12">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28" y="1928802"/>
                        <a:ext cx="6888572" cy="4000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t>Versión en línea - de </a:t>
            </a:r>
            <a:r>
              <a:rPr lang="es-MX" b="1" dirty="0" err="1" smtClean="0"/>
              <a:t>www</a:t>
            </a:r>
            <a:r>
              <a:rPr lang="es-MX" b="1" dirty="0" smtClean="0"/>
              <a:t>  (</a:t>
            </a:r>
            <a:r>
              <a:rPr lang="es-MX" b="1" dirty="0" err="1" smtClean="0"/>
              <a:t>World</a:t>
            </a:r>
            <a:r>
              <a:rPr lang="es-MX" b="1" dirty="0" smtClean="0"/>
              <a:t> </a:t>
            </a:r>
            <a:r>
              <a:rPr lang="es-MX" b="1" dirty="0" err="1" smtClean="0"/>
              <a:t>Wide</a:t>
            </a:r>
            <a:r>
              <a:rPr lang="es-MX" b="1" dirty="0" smtClean="0"/>
              <a:t> Web)</a:t>
            </a:r>
            <a:endParaRPr lang="es-ES" dirty="0"/>
          </a:p>
        </p:txBody>
      </p:sp>
      <p:pic>
        <p:nvPicPr>
          <p:cNvPr id="25602" name="Picture 2"/>
          <p:cNvPicPr>
            <a:picLocks noGrp="1" noChangeAspect="1" noChangeArrowheads="1"/>
          </p:cNvPicPr>
          <p:nvPr>
            <p:ph idx="1"/>
          </p:nvPr>
        </p:nvPicPr>
        <p:blipFill>
          <a:blip r:embed="rId2"/>
          <a:srcRect/>
          <a:stretch>
            <a:fillRect/>
          </a:stretch>
        </p:blipFill>
        <p:spPr bwMode="auto">
          <a:xfrm>
            <a:off x="1285852" y="2071678"/>
            <a:ext cx="7147416" cy="321471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algn="just"/>
            <a:r>
              <a:rPr lang="es-MX" dirty="0" smtClean="0"/>
              <a:t>Las principales características  que deben presentar los documentos </a:t>
            </a:r>
            <a:r>
              <a:rPr lang="es-MX" dirty="0" smtClean="0"/>
              <a:t>son </a:t>
            </a:r>
            <a:r>
              <a:rPr lang="es-MX" dirty="0" smtClean="0"/>
              <a:t>legibilidad,  coherencia argumentativa,  fluidez y claridad en la exposición de las ideas.  Al igual que la estructura, la dimensión del documento sólo puede ser definida según la información recogida, el tratamiento de la misma y el estilo de exposición. </a:t>
            </a:r>
            <a:endParaRPr lang="es-ES" dirty="0" smtClean="0"/>
          </a:p>
          <a:p>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0"/>
            <a:r>
              <a:rPr lang="es-MX" b="1" dirty="0" smtClean="0"/>
              <a:t>FORMATO DE PÁGINA. </a:t>
            </a:r>
            <a:endParaRPr lang="es-ES" dirty="0"/>
          </a:p>
        </p:txBody>
      </p:sp>
      <p:sp>
        <p:nvSpPr>
          <p:cNvPr id="3" name="2 Marcador de contenido"/>
          <p:cNvSpPr>
            <a:spLocks noGrp="1"/>
          </p:cNvSpPr>
          <p:nvPr>
            <p:ph idx="1"/>
          </p:nvPr>
        </p:nvSpPr>
        <p:spPr/>
        <p:txBody>
          <a:bodyPr>
            <a:normAutofit fontScale="70000" lnSpcReduction="20000"/>
          </a:bodyPr>
          <a:lstStyle/>
          <a:p>
            <a:pPr lvl="0"/>
            <a:r>
              <a:rPr lang="es-MX" b="1" dirty="0" smtClean="0"/>
              <a:t>Fuente</a:t>
            </a:r>
            <a:r>
              <a:rPr lang="es-MX" dirty="0" smtClean="0"/>
              <a:t>: </a:t>
            </a:r>
            <a:r>
              <a:rPr lang="es-MX" dirty="0" err="1" smtClean="0"/>
              <a:t>Arial</a:t>
            </a:r>
            <a:r>
              <a:rPr lang="es-MX" dirty="0" smtClean="0"/>
              <a:t> 12</a:t>
            </a:r>
            <a:endParaRPr lang="es-ES" dirty="0" smtClean="0"/>
          </a:p>
          <a:p>
            <a:pPr lvl="0"/>
            <a:r>
              <a:rPr lang="es-MX" b="1" dirty="0" smtClean="0"/>
              <a:t>Márgenes</a:t>
            </a:r>
            <a:r>
              <a:rPr lang="es-MX" dirty="0" smtClean="0"/>
              <a:t>: </a:t>
            </a:r>
            <a:endParaRPr lang="es-ES" dirty="0" smtClean="0"/>
          </a:p>
          <a:p>
            <a:r>
              <a:rPr lang="es-MX" dirty="0" smtClean="0"/>
              <a:t>Margen izquierdo 	3.5 cm (considerando el espacio para  la 			       	 encuadernación)</a:t>
            </a:r>
            <a:endParaRPr lang="es-ES" dirty="0" smtClean="0"/>
          </a:p>
          <a:p>
            <a:endParaRPr lang="es-ES" dirty="0" smtClean="0"/>
          </a:p>
          <a:p>
            <a:r>
              <a:rPr lang="es-MX" dirty="0" smtClean="0"/>
              <a:t>Margen derecho	2.5 cm</a:t>
            </a:r>
            <a:endParaRPr lang="es-ES" dirty="0" smtClean="0"/>
          </a:p>
          <a:p>
            <a:endParaRPr lang="es-ES" dirty="0" smtClean="0"/>
          </a:p>
          <a:p>
            <a:r>
              <a:rPr lang="es-MX" dirty="0" smtClean="0"/>
              <a:t>Margen superior	3.0 cm</a:t>
            </a:r>
            <a:endParaRPr lang="es-ES" dirty="0" smtClean="0"/>
          </a:p>
          <a:p>
            <a:endParaRPr lang="es-ES" dirty="0" smtClean="0"/>
          </a:p>
          <a:p>
            <a:r>
              <a:rPr lang="es-MX" dirty="0" smtClean="0"/>
              <a:t>Margen inferior	2.5 cm</a:t>
            </a:r>
            <a:endParaRPr lang="es-ES" dirty="0" smtClean="0"/>
          </a:p>
          <a:p>
            <a:pPr lvl="0">
              <a:buNone/>
            </a:pPr>
            <a:endParaRPr lang="es-MX" b="1" dirty="0" smtClean="0"/>
          </a:p>
          <a:p>
            <a:pPr lvl="0"/>
            <a:r>
              <a:rPr lang="es-MX" b="1" dirty="0" smtClean="0"/>
              <a:t>Interlineado</a:t>
            </a:r>
            <a:r>
              <a:rPr lang="es-MX" dirty="0" smtClean="0"/>
              <a:t>: 1,5 líneas</a:t>
            </a:r>
            <a:endParaRPr lang="es-ES" dirty="0" smtClean="0"/>
          </a:p>
          <a:p>
            <a:pPr lvl="0"/>
            <a:r>
              <a:rPr lang="es-MX" b="1" dirty="0" smtClean="0"/>
              <a:t>Ningún párrafo inicia con sangrías.</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lvl="0" algn="just"/>
            <a:r>
              <a:rPr lang="es-MX" b="1" dirty="0" smtClean="0"/>
              <a:t>Espaciado</a:t>
            </a:r>
            <a:r>
              <a:rPr lang="es-MX" dirty="0" smtClean="0"/>
              <a:t>: dar un espacio de toda marca de puntuación, como sigue: entre párrafo y párrafo, después de las marcas de puntuación que finalizan las oraciones, después de los puntos que separan las citas de una referencia.</a:t>
            </a:r>
            <a:endParaRPr lang="es-ES" dirty="0" smtClean="0"/>
          </a:p>
          <a:p>
            <a:pPr algn="just"/>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lvl="0" algn="just"/>
            <a:r>
              <a:rPr lang="es-MX" b="1" dirty="0" smtClean="0"/>
              <a:t>Encabezado</a:t>
            </a:r>
            <a:r>
              <a:rPr lang="es-MX" dirty="0" smtClean="0"/>
              <a:t>: Encabezado escrito con  letras mayúsculas  (centrado) y subtítulo alineado a la izquierda escrito con  letras mayúsculas y minúsculas.</a:t>
            </a: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MX" b="1" dirty="0" smtClean="0"/>
              <a:t>CITADO</a:t>
            </a:r>
            <a:r>
              <a:rPr lang="es-MX" dirty="0" smtClean="0"/>
              <a:t>.</a:t>
            </a:r>
            <a:r>
              <a:rPr lang="es-ES" dirty="0" smtClean="0"/>
              <a:t/>
            </a:r>
            <a:br>
              <a:rPr lang="es-ES" dirty="0" smtClean="0"/>
            </a:br>
            <a:endParaRPr lang="es-ES" dirty="0"/>
          </a:p>
        </p:txBody>
      </p:sp>
      <p:sp>
        <p:nvSpPr>
          <p:cNvPr id="3" name="2 Marcador de contenido"/>
          <p:cNvSpPr>
            <a:spLocks noGrp="1"/>
          </p:cNvSpPr>
          <p:nvPr>
            <p:ph idx="1"/>
          </p:nvPr>
        </p:nvSpPr>
        <p:spPr/>
        <p:txBody>
          <a:bodyPr/>
          <a:lstStyle/>
          <a:p>
            <a:r>
              <a:rPr lang="es-MX" dirty="0" smtClean="0"/>
              <a:t>A continuación se muestra el formato para elaborar la lista de referencias del tipo de fuentes mayormente usadas, así como el estilo en la forma de citar en el texto. Para mayor información consulte el Manual de estilo APA (6ta ed. Inglés) (3ª ed. Español).</a:t>
            </a:r>
            <a:endParaRPr lang="es-ES" dirty="0" smtClean="0"/>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77500" lnSpcReduction="20000"/>
          </a:bodyPr>
          <a:lstStyle/>
          <a:p>
            <a:pPr lvl="0"/>
            <a:r>
              <a:rPr lang="es-MX" b="1" dirty="0" smtClean="0"/>
              <a:t>Cita textual</a:t>
            </a:r>
            <a:endParaRPr lang="es-ES" dirty="0" smtClean="0"/>
          </a:p>
          <a:p>
            <a:r>
              <a:rPr lang="es-MX" dirty="0" smtClean="0"/>
              <a:t>Se debe citar en el texto todo aquel material utilizado para comparar, apoyar o sustentar el trabajo que ha sido producido por otro autor. Los elementos básicos de las citas de texto son: apellido del autor, año de publicación y página en el texto original.</a:t>
            </a:r>
            <a:endParaRPr lang="es-ES" dirty="0" smtClean="0"/>
          </a:p>
          <a:p>
            <a:r>
              <a:rPr lang="es-MX" dirty="0" smtClean="0"/>
              <a:t> </a:t>
            </a:r>
            <a:endParaRPr lang="es-ES" dirty="0" smtClean="0"/>
          </a:p>
          <a:p>
            <a:r>
              <a:rPr lang="es-MX" dirty="0" smtClean="0"/>
              <a:t>  Se encierra entre comillas si la cita tiene menos de 40 palabras. </a:t>
            </a:r>
            <a:endParaRPr lang="es-ES" dirty="0" smtClean="0"/>
          </a:p>
          <a:p>
            <a:r>
              <a:rPr lang="es-MX" dirty="0" smtClean="0"/>
              <a:t> </a:t>
            </a:r>
            <a:endParaRPr lang="es-ES" dirty="0" smtClean="0"/>
          </a:p>
          <a:p>
            <a:r>
              <a:rPr lang="es-MX" dirty="0" smtClean="0"/>
              <a:t>Al final de la cita, se añade entre paréntesis el autor, el año y la página, o el número del párrafo cuando no está numerado el material. </a:t>
            </a:r>
            <a:endParaRPr lang="es-ES" dirty="0" smtClean="0"/>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marL="82296" indent="0">
              <a:buNone/>
            </a:pPr>
            <a:r>
              <a:rPr lang="es-MX" dirty="0" smtClean="0"/>
              <a:t>Ejemplos: </a:t>
            </a:r>
            <a:endParaRPr lang="es-ES" dirty="0" smtClean="0"/>
          </a:p>
          <a:p>
            <a:r>
              <a:rPr lang="es-MX" dirty="0" smtClean="0"/>
              <a:t>“Se incorpora en el texto y se encierra entre comillas” (Myers, 2001, p.27)</a:t>
            </a:r>
            <a:endParaRPr lang="es-ES" dirty="0" smtClean="0"/>
          </a:p>
          <a:p>
            <a:pPr marL="82296" indent="0">
              <a:buNone/>
            </a:pPr>
            <a:endParaRPr lang="es-ES" dirty="0" smtClean="0"/>
          </a:p>
          <a:p>
            <a:r>
              <a:rPr lang="es-MX" dirty="0" err="1" smtClean="0"/>
              <a:t>Penagos</a:t>
            </a:r>
            <a:r>
              <a:rPr lang="es-MX" dirty="0" smtClean="0"/>
              <a:t> (2004) estableció que la creatividad "es la generación de procesos de información, productos o conductas relevantes para una situación de destreza o conocimiento insuficiente" (p.148). </a:t>
            </a: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92500"/>
          </a:bodyPr>
          <a:lstStyle/>
          <a:p>
            <a:pPr lvl="0"/>
            <a:r>
              <a:rPr lang="es-MX" b="1" dirty="0" smtClean="0"/>
              <a:t>Cita parafraseada</a:t>
            </a:r>
            <a:endParaRPr lang="es-ES" dirty="0" smtClean="0"/>
          </a:p>
          <a:p>
            <a:pPr>
              <a:buNone/>
            </a:pPr>
            <a:r>
              <a:rPr lang="es-MX" dirty="0" smtClean="0"/>
              <a:t>Se hace referencia, parafraseo es la idea resumida del autor, se utiliza el apellido y el año de publicación.</a:t>
            </a:r>
            <a:endParaRPr lang="es-ES" dirty="0" smtClean="0"/>
          </a:p>
          <a:p>
            <a:pPr>
              <a:buNone/>
            </a:pPr>
            <a:endParaRPr lang="es-ES" dirty="0" smtClean="0"/>
          </a:p>
          <a:p>
            <a:r>
              <a:rPr lang="es-MX" dirty="0" smtClean="0"/>
              <a:t>Ejemplos: </a:t>
            </a:r>
            <a:endParaRPr lang="es-ES" dirty="0" smtClean="0"/>
          </a:p>
          <a:p>
            <a:pPr>
              <a:buNone/>
            </a:pPr>
            <a:r>
              <a:rPr lang="es-MX" dirty="0" err="1" smtClean="0"/>
              <a:t>Penagos</a:t>
            </a:r>
            <a:r>
              <a:rPr lang="es-MX" dirty="0" smtClean="0"/>
              <a:t> (1995)encuentra que los resultados…	</a:t>
            </a:r>
            <a:endParaRPr lang="es-ES" dirty="0" smtClean="0"/>
          </a:p>
          <a:p>
            <a:pPr>
              <a:buNone/>
            </a:pPr>
            <a:r>
              <a:rPr lang="es-MX" dirty="0" smtClean="0"/>
              <a:t>En una investigación (Penagos,1995)compara…</a:t>
            </a:r>
            <a:endParaRPr lang="es-ES" dirty="0" smtClean="0"/>
          </a:p>
          <a:p>
            <a:endParaRPr lang="es-E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259</TotalTime>
  <Words>592</Words>
  <Application>Microsoft Office PowerPoint</Application>
  <PresentationFormat>Presentación en pantalla (4:3)</PresentationFormat>
  <Paragraphs>55</Paragraphs>
  <Slides>18</Slides>
  <Notes>0</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1</vt:i4>
      </vt:variant>
      <vt:variant>
        <vt:lpstr>Títulos de diapositiva</vt:lpstr>
      </vt:variant>
      <vt:variant>
        <vt:i4>18</vt:i4>
      </vt:variant>
    </vt:vector>
  </HeadingPairs>
  <TitlesOfParts>
    <vt:vector size="23" baseType="lpstr">
      <vt:lpstr>Gill Sans MT</vt:lpstr>
      <vt:lpstr>Verdana</vt:lpstr>
      <vt:lpstr>Wingdings 2</vt:lpstr>
      <vt:lpstr>Solsticio</vt:lpstr>
      <vt:lpstr>Documento</vt:lpstr>
      <vt:lpstr>BENEMÉRITA Y CENTENARIA ESCUELA NORMAL DEL ESTADO DE SAN LUIS POTOSÍ </vt:lpstr>
      <vt:lpstr>Presentación de PowerPoint</vt:lpstr>
      <vt:lpstr>FORMATO DE PÁGINA. </vt:lpstr>
      <vt:lpstr>Presentación de PowerPoint</vt:lpstr>
      <vt:lpstr>Presentación de PowerPoint</vt:lpstr>
      <vt:lpstr>CITADO.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Libro con un autor</vt:lpstr>
      <vt:lpstr>Libro con dos autores</vt:lpstr>
      <vt:lpstr>Libro de autor corporativo </vt:lpstr>
      <vt:lpstr>Diccionario o enciclopedia </vt:lpstr>
      <vt:lpstr>Versión en línea - de www  (World Wide Web)</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BENEMÉRITA Y CENTENARIA ESCUELA NORMAL DEL ESTADO DE SAN LUIS POTOSÍ DIRECCIÓN DE SERVICIOS ADMINISTRATIVOS DEPARTAMENTO DE TITULACIÓN</dc:title>
  <dc:creator>TITULACION</dc:creator>
  <cp:lastModifiedBy>BECENE</cp:lastModifiedBy>
  <cp:revision>16</cp:revision>
  <dcterms:created xsi:type="dcterms:W3CDTF">2013-04-10T13:12:14Z</dcterms:created>
  <dcterms:modified xsi:type="dcterms:W3CDTF">2015-10-30T13:37:17Z</dcterms:modified>
</cp:coreProperties>
</file>